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57" r:id="rId3"/>
    <p:sldId id="269" r:id="rId4"/>
    <p:sldId id="270" r:id="rId5"/>
    <p:sldId id="263" r:id="rId6"/>
    <p:sldId id="271" r:id="rId7"/>
    <p:sldId id="278" r:id="rId8"/>
    <p:sldId id="272" r:id="rId9"/>
    <p:sldId id="275" r:id="rId10"/>
    <p:sldId id="264" r:id="rId11"/>
    <p:sldId id="279" r:id="rId12"/>
    <p:sldId id="277" r:id="rId13"/>
    <p:sldId id="261" r:id="rId14"/>
    <p:sldId id="27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88618"/>
  </p:normalViewPr>
  <p:slideViewPr>
    <p:cSldViewPr snapToGrid="0" snapToObjects="1">
      <p:cViewPr>
        <p:scale>
          <a:sx n="100" d="100"/>
          <a:sy n="100" d="100"/>
        </p:scale>
        <p:origin x="248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DF5AB-4D54-1940-BED5-2805D9EBFADA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C4698-E819-784B-B533-230E1808A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C4698-E819-784B-B533-230E1808A6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éri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 userDrawn="1"/>
        </p:nvSpPr>
        <p:spPr>
          <a:xfrm>
            <a:off x="239185" y="6524626"/>
            <a:ext cx="673100" cy="23436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pPr algn="ctr">
              <a:defRPr/>
            </a:pPr>
            <a:fld id="{81022F5C-5C79-A746-9AC0-09DB5A8CE7D2}" type="slidenum">
              <a:rPr lang="fr-FR" altLang="en-US" sz="923" smtClean="0">
                <a:latin typeface="Arial" charset="0"/>
              </a:rPr>
              <a:pPr algn="ctr">
                <a:defRPr/>
              </a:pPr>
              <a:t>‹#›</a:t>
            </a:fld>
            <a:endParaRPr lang="fr-FR" altLang="en-US" sz="923" smtClean="0">
              <a:latin typeface="Arial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5EC24-5364-5949-9E98-2DBB82F5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eanpub.com/mastering-stm3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"/>
          <p:cNvSpPr txBox="1"/>
          <p:nvPr/>
        </p:nvSpPr>
        <p:spPr>
          <a:xfrm>
            <a:off x="1326426" y="1582223"/>
            <a:ext cx="10077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Tutorial : interfacing an HD44780 LCD Display with STM32L4</a:t>
            </a:r>
            <a:endParaRPr lang="fr-FR" sz="2954" dirty="0"/>
          </a:p>
        </p:txBody>
      </p:sp>
      <p:sp>
        <p:nvSpPr>
          <p:cNvPr id="2" name="TextBox 1"/>
          <p:cNvSpPr txBox="1"/>
          <p:nvPr/>
        </p:nvSpPr>
        <p:spPr>
          <a:xfrm>
            <a:off x="4082574" y="5886747"/>
            <a:ext cx="5243330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46" dirty="0"/>
              <a:t>Jean-Christophe </a:t>
            </a:r>
            <a:r>
              <a:rPr lang="en-US" sz="1846" dirty="0" smtClean="0"/>
              <a:t>Toussaint </a:t>
            </a:r>
            <a:r>
              <a:rPr lang="en-US" sz="1846" dirty="0" err="1" smtClean="0"/>
              <a:t>Phelma</a:t>
            </a:r>
            <a:r>
              <a:rPr lang="en-US" sz="1846" dirty="0" smtClean="0"/>
              <a:t> </a:t>
            </a:r>
            <a:r>
              <a:rPr lang="en-US" sz="1846" dirty="0"/>
              <a:t>Grenoble-INP</a:t>
            </a:r>
          </a:p>
        </p:txBody>
      </p:sp>
      <p:pic>
        <p:nvPicPr>
          <p:cNvPr id="7" name="Picture 6" descr="M:\B - Editions\06 - Evénements\Remise des diplômes\2012\Diaporama\02 - Fichiers exploitables\Trait séparation 01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224" y="1286609"/>
            <a:ext cx="8017120" cy="9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1"/>
          <p:cNvSpPr txBox="1"/>
          <p:nvPr/>
        </p:nvSpPr>
        <p:spPr>
          <a:xfrm>
            <a:off x="8327137" y="574544"/>
            <a:ext cx="199753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15" dirty="0"/>
              <a:t>STM32L4 </a:t>
            </a:r>
            <a:r>
              <a:rPr lang="fr-FR" sz="2215" dirty="0" err="1"/>
              <a:t>Series</a:t>
            </a:r>
            <a:endParaRPr lang="fr-FR" sz="2215" dirty="0"/>
          </a:p>
        </p:txBody>
      </p:sp>
      <p:sp>
        <p:nvSpPr>
          <p:cNvPr id="10" name="TextBox 9"/>
          <p:cNvSpPr txBox="1"/>
          <p:nvPr/>
        </p:nvSpPr>
        <p:spPr>
          <a:xfrm>
            <a:off x="2251401" y="2356127"/>
            <a:ext cx="87364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The HD44780 is a widespread common LCD controller allowing to drive various formats</a:t>
            </a:r>
          </a:p>
          <a:p>
            <a:pPr>
              <a:lnSpc>
                <a:spcPct val="150000"/>
              </a:lnSpc>
            </a:pPr>
            <a:r>
              <a:rPr lang="en-US" dirty="0"/>
              <a:t>o</a:t>
            </a:r>
            <a:r>
              <a:rPr lang="en-US" dirty="0" smtClean="0"/>
              <a:t>f LCD displays made of 1 line with 8 characters (1X8), 2X16, 2X20, 4x20 or others.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goal is to show how a GPIO library originally developed for a STM8s MCU (AN4032) can</a:t>
            </a:r>
          </a:p>
          <a:p>
            <a:pPr>
              <a:lnSpc>
                <a:spcPct val="150000"/>
              </a:lnSpc>
            </a:pPr>
            <a:r>
              <a:rPr lang="en-US" dirty="0"/>
              <a:t>b</a:t>
            </a:r>
            <a:r>
              <a:rPr lang="en-US" dirty="0" smtClean="0"/>
              <a:t>e easily modified for a STM32 MCU.</a:t>
            </a:r>
          </a:p>
          <a:p>
            <a:pPr>
              <a:lnSpc>
                <a:spcPct val="15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following </a:t>
            </a:r>
            <a:r>
              <a:rPr lang="en-US" dirty="0" smtClean="0"/>
              <a:t>equipment</a:t>
            </a:r>
            <a:r>
              <a:rPr lang="en-US" dirty="0"/>
              <a:t> </a:t>
            </a:r>
            <a:r>
              <a:rPr lang="en-US" dirty="0" smtClean="0"/>
              <a:t>is used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  NUCLEO-L476RG Board or </a:t>
            </a:r>
            <a:r>
              <a:rPr lang="en-US" dirty="0" smtClean="0"/>
              <a:t>equivalent and a 2X16 HD44780 LCD display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-  Eclipse with the necessary packages for </a:t>
            </a:r>
            <a:r>
              <a:rPr lang="en-US" dirty="0" err="1"/>
              <a:t>Nucleo</a:t>
            </a:r>
            <a:r>
              <a:rPr lang="en-US" dirty="0"/>
              <a:t> boards installed </a:t>
            </a:r>
          </a:p>
          <a:p>
            <a:pPr>
              <a:lnSpc>
                <a:spcPct val="150000"/>
              </a:lnSpc>
            </a:pPr>
            <a:r>
              <a:rPr lang="en-US" dirty="0"/>
              <a:t>-  </a:t>
            </a:r>
            <a:r>
              <a:rPr lang="en-US" dirty="0" err="1"/>
              <a:t>OpenOCD</a:t>
            </a:r>
            <a:r>
              <a:rPr lang="en-US" dirty="0"/>
              <a:t> or </a:t>
            </a:r>
            <a:r>
              <a:rPr lang="en-US" dirty="0" err="1"/>
              <a:t>STLink</a:t>
            </a:r>
            <a:r>
              <a:rPr lang="en-US" dirty="0"/>
              <a:t> USB Driver - STM32CubeMX </a:t>
            </a:r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1" y="181678"/>
            <a:ext cx="3771900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Eclipse Configuration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39615" y="1875098"/>
            <a:ext cx="2358804" cy="4158547"/>
            <a:chOff x="4916597" y="0"/>
            <a:chExt cx="2358804" cy="41585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70295"/>
            <a:stretch/>
          </p:blipFill>
          <p:spPr>
            <a:xfrm>
              <a:off x="4916598" y="0"/>
              <a:ext cx="2358803" cy="203714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69339"/>
            <a:stretch/>
          </p:blipFill>
          <p:spPr>
            <a:xfrm>
              <a:off x="4916597" y="2055813"/>
              <a:ext cx="2358803" cy="2102734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37" y="1875098"/>
            <a:ext cx="6699346" cy="46213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62034" y="3379808"/>
            <a:ext cx="2591765" cy="775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33484" y="4180788"/>
            <a:ext cx="42288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Parallel building with N (=3 here</a:t>
            </a:r>
            <a:r>
              <a:rPr lang="en-US" smtClean="0"/>
              <a:t>) processes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585" y="0"/>
            <a:ext cx="7462856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40013" y="2402673"/>
            <a:ext cx="2591765" cy="266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10487" y="4327895"/>
            <a:ext cx="562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../Drivers/HD44780_Driver to the list of include paths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3264" y="467832"/>
            <a:ext cx="1846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Include</a:t>
            </a:r>
          </a:p>
          <a:p>
            <a:r>
              <a:rPr lang="en-US" sz="4400" smtClean="0">
                <a:latin typeface="Calibri Light" charset="0"/>
                <a:ea typeface="Calibri Light" charset="0"/>
                <a:cs typeface="Calibri Light" charset="0"/>
              </a:rPr>
              <a:t>Paths</a:t>
            </a:r>
            <a:endParaRPr lang="en-US" sz="44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962" y="15875"/>
            <a:ext cx="231207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81" y="1692978"/>
            <a:ext cx="3771900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19" y="3175"/>
            <a:ext cx="2347076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095" y="4540250"/>
            <a:ext cx="2692400" cy="8038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4500" y="431800"/>
            <a:ext cx="3230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Compile and then</a:t>
            </a:r>
          </a:p>
          <a:p>
            <a:r>
              <a:rPr lang="en-US" sz="2400" dirty="0" smtClean="0"/>
              <a:t>Run as a STM32 runtime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50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9685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/>
              <a:t>Wiring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976629" y="0"/>
            <a:ext cx="6588619" cy="6858000"/>
            <a:chOff x="3976629" y="0"/>
            <a:chExt cx="6588619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6629" y="0"/>
              <a:ext cx="6588619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152" y="2169047"/>
              <a:ext cx="127836" cy="264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" y="673100"/>
            <a:ext cx="2546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In Practice</a:t>
            </a:r>
            <a:endParaRPr lang="en-US" sz="4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074" y="394790"/>
            <a:ext cx="7954733" cy="59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47800"/>
            <a:ext cx="109093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Carmine </a:t>
            </a:r>
            <a:r>
              <a:rPr lang="en-US" sz="2400" dirty="0" err="1" smtClean="0"/>
              <a:t>Noveillo</a:t>
            </a:r>
            <a:r>
              <a:rPr lang="en-US" sz="2400" dirty="0"/>
              <a:t>, “Mastering STM32”,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leanpub.com/mastering-stm32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2. Marc </a:t>
            </a:r>
            <a:r>
              <a:rPr lang="en-US" sz="2400" dirty="0" err="1" smtClean="0"/>
              <a:t>Laury</a:t>
            </a:r>
            <a:r>
              <a:rPr lang="en-US" sz="2400" dirty="0" smtClean="0"/>
              <a:t>, “A la </a:t>
            </a:r>
            <a:r>
              <a:rPr lang="en-US" sz="2400" dirty="0" err="1" smtClean="0"/>
              <a:t>découverte</a:t>
            </a:r>
            <a:r>
              <a:rPr lang="en-US" sz="2400" dirty="0" smtClean="0"/>
              <a:t> des </a:t>
            </a:r>
            <a:r>
              <a:rPr lang="en-US" sz="2400" dirty="0" err="1" smtClean="0"/>
              <a:t>cartes</a:t>
            </a:r>
            <a:r>
              <a:rPr lang="en-US" sz="2400" dirty="0" smtClean="0"/>
              <a:t> </a:t>
            </a:r>
            <a:r>
              <a:rPr lang="en-US" sz="2400" dirty="0" err="1" smtClean="0"/>
              <a:t>Nucleo</a:t>
            </a:r>
            <a:r>
              <a:rPr lang="en-US" sz="2400" dirty="0" smtClean="0"/>
              <a:t>”, </a:t>
            </a:r>
            <a:r>
              <a:rPr lang="en-US" sz="2400" dirty="0" err="1" smtClean="0"/>
              <a:t>Eyrolles</a:t>
            </a:r>
            <a:r>
              <a:rPr lang="en-US" sz="2400" dirty="0" smtClean="0"/>
              <a:t>, </a:t>
            </a:r>
            <a:r>
              <a:rPr lang="tr-TR" sz="2400" dirty="0"/>
              <a:t>EAN13 : </a:t>
            </a:r>
            <a:r>
              <a:rPr lang="tr-TR" sz="2400" dirty="0" smtClean="0"/>
              <a:t>9782212673692</a:t>
            </a:r>
          </a:p>
          <a:p>
            <a:endParaRPr lang="tr-TR" sz="2400" dirty="0"/>
          </a:p>
          <a:p>
            <a:r>
              <a:rPr lang="tr-TR" sz="2400" dirty="0" smtClean="0"/>
              <a:t>3. Reference Manual </a:t>
            </a:r>
            <a:r>
              <a:rPr lang="tr-TR" sz="2400" dirty="0" err="1" smtClean="0"/>
              <a:t>for</a:t>
            </a:r>
            <a:r>
              <a:rPr lang="tr-TR" sz="2400" dirty="0" smtClean="0"/>
              <a:t> STM32L4, </a:t>
            </a:r>
            <a:r>
              <a:rPr lang="nb-NO" sz="2400" dirty="0" smtClean="0"/>
              <a:t>DM00083560.pdf</a:t>
            </a:r>
          </a:p>
          <a:p>
            <a:endParaRPr lang="nb-NO" sz="2400" dirty="0"/>
          </a:p>
          <a:p>
            <a:r>
              <a:rPr lang="en-US" sz="2400" dirty="0" smtClean="0"/>
              <a:t>4. </a:t>
            </a:r>
            <a:r>
              <a:rPr lang="en-US" sz="2400" smtClean="0"/>
              <a:t>Application Note </a:t>
            </a:r>
            <a:r>
              <a:rPr lang="is-IS" sz="2400" b="1" dirty="0"/>
              <a:t>AN4032 </a:t>
            </a:r>
            <a:r>
              <a:rPr lang="en-US" sz="2400" dirty="0" smtClean="0"/>
              <a:t>, “</a:t>
            </a:r>
            <a:r>
              <a:rPr lang="en-US" sz="2400" dirty="0"/>
              <a:t>Interfacing an HD44780 2-line LCD display </a:t>
            </a:r>
          </a:p>
          <a:p>
            <a:r>
              <a:rPr lang="en-US" sz="2400" dirty="0"/>
              <a:t>with the STM8SVLDISCOVERY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9810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31"/>
            <a:ext cx="12192000" cy="6495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66" y="638828"/>
            <a:ext cx="6161067" cy="52358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5999" y="3256767"/>
            <a:ext cx="5717719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Generating the </a:t>
            </a:r>
            <a:r>
              <a:rPr lang="en-US" dirty="0" err="1"/>
              <a:t>config</a:t>
            </a:r>
            <a:r>
              <a:rPr lang="en-US" dirty="0"/>
              <a:t>. files from STM32CubeMX. </a:t>
            </a:r>
            <a:endParaRPr lang="en-US" dirty="0" smtClean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Open STM32CubeMX and open a new project.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Select the </a:t>
            </a:r>
            <a:r>
              <a:rPr lang="en-US" dirty="0" smtClean="0"/>
              <a:t>Nucleo-L476RG </a:t>
            </a:r>
            <a:r>
              <a:rPr lang="en-US" dirty="0"/>
              <a:t>from the </a:t>
            </a:r>
            <a:r>
              <a:rPr lang="en-US" dirty="0" smtClean="0"/>
              <a:t>Boards </a:t>
            </a:r>
            <a:r>
              <a:rPr lang="en-US" dirty="0"/>
              <a:t>tab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HIS Resonator Clock with PLLCLK is selected by default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6" y="1511300"/>
            <a:ext cx="4909340" cy="397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166" y="-63500"/>
            <a:ext cx="6876867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73700" y="3314700"/>
            <a:ext cx="1092200" cy="635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69399" y="5840411"/>
            <a:ext cx="977901" cy="8810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69399" y="0"/>
            <a:ext cx="482601" cy="8810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2826" y="2603500"/>
            <a:ext cx="4817174" cy="330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2826" y="3314700"/>
            <a:ext cx="4817174" cy="508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2826" y="4025900"/>
            <a:ext cx="4817174" cy="2667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6" y="0"/>
            <a:ext cx="796302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4737" y="851820"/>
            <a:ext cx="5704575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 smtClean="0"/>
              <a:t>Go </a:t>
            </a:r>
            <a:r>
              <a:rPr lang="en-US" dirty="0"/>
              <a:t>to Project </a:t>
            </a:r>
            <a:r>
              <a:rPr lang="en-US" dirty="0" smtClean="0"/>
              <a:t>Settings &gt; </a:t>
            </a:r>
            <a:r>
              <a:rPr lang="en-US" dirty="0"/>
              <a:t>Generate code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Enter a project name and select </a:t>
            </a:r>
            <a:r>
              <a:rPr lang="en-US" dirty="0" smtClean="0"/>
              <a:t>SW4STM32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Generate the code and open the project in </a:t>
            </a:r>
            <a:r>
              <a:rPr lang="en-US" dirty="0" smtClean="0"/>
              <a:t>Eclipse IDE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225"/>
          <a:stretch/>
        </p:blipFill>
        <p:spPr>
          <a:xfrm>
            <a:off x="2302799" y="3240912"/>
            <a:ext cx="9387631" cy="173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4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7200" y="187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Example of Application : </a:t>
            </a:r>
            <a:br>
              <a:rPr lang="en-US" dirty="0" smtClean="0"/>
            </a:br>
            <a:r>
              <a:rPr lang="en-US" sz="3200" dirty="0" smtClean="0"/>
              <a:t>code to be inserted in </a:t>
            </a:r>
            <a:r>
              <a:rPr lang="en-US" sz="3200" dirty="0" err="1" smtClean="0"/>
              <a:t>main.c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40474" y="535166"/>
            <a:ext cx="11213326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/* USER CODE BEGIN Includes */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#include &lt;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stdarg.h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#include &lt;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stdio.h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#include &lt;HD44780.h&gt;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/* USER CODE END Includes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*/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/* USER CODE BEGIN PV */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/* Private variables ---------------------------------------------------------*/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/* Exported types ------------------------------------------------------------*/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/* Define 6 custom characters to display bar graph*/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char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STCustom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[48] =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{</a:t>
            </a:r>
          </a:p>
          <a:p>
            <a:r>
              <a:rPr lang="fi-FI" dirty="0">
                <a:latin typeface="Courier" charset="0"/>
                <a:ea typeface="Courier" charset="0"/>
                <a:cs typeface="Courier" charset="0"/>
              </a:rPr>
              <a:t>    0x00, 0x00, 0x00, 0x00, 0x00, 0x00, 0x00, 0x00, // </a:t>
            </a:r>
            <a:r>
              <a:rPr lang="fi-FI" dirty="0" err="1">
                <a:latin typeface="Courier" charset="0"/>
                <a:ea typeface="Courier" charset="0"/>
                <a:cs typeface="Courier" charset="0"/>
              </a:rPr>
              <a:t>Blank</a:t>
            </a:r>
            <a:endParaRPr lang="fi-FI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fi-FI" dirty="0">
                <a:latin typeface="Courier" charset="0"/>
                <a:ea typeface="Courier" charset="0"/>
                <a:cs typeface="Courier" charset="0"/>
              </a:rPr>
              <a:t>    0x10, 0x10, 0x10, 0x10, 0x10, 0x10, 0x10, 0x10, // 1column  |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  0x18, 0x18, 0x18, 0x18, 0x18, 0x18, 0x18, 0x18, // 2columns ||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  0x1c, 0x1c, 0x1c, 0x1c, 0x1c, 0x1c, 0x1c, 0x1c, // 3columns |||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  0x1e, 0x1e, 0x1e, 0x1e, 0x1e, 0x1e, 0x1e, 0x1e, // 4columns ||||</a:t>
            </a:r>
          </a:p>
          <a:p>
            <a:r>
              <a:rPr lang="hr-HR" dirty="0">
                <a:latin typeface="Courier" charset="0"/>
                <a:ea typeface="Courier" charset="0"/>
                <a:cs typeface="Courier" charset="0"/>
              </a:rPr>
              <a:t>    0x1f, 0x1f, 0x1f, 0x1f, 0x1f, 0x1f, 0x1f, 0x1f, // 5columns |||||</a:t>
            </a:r>
          </a:p>
          <a:p>
            <a:r>
              <a:rPr lang="bg-BG" dirty="0">
                <a:latin typeface="Courier" charset="0"/>
                <a:ea typeface="Courier" charset="0"/>
                <a:cs typeface="Courier" charset="0"/>
              </a:rPr>
              <a:t>  };</a:t>
            </a:r>
          </a:p>
          <a:p>
            <a:endParaRPr lang="bg-BG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/* USER CODE END PV */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0" y="1512888"/>
            <a:ext cx="4273550" cy="159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" y="174803"/>
            <a:ext cx="859401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/* USER CODE BEGIN 2 */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LCD_INIT();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LCD_CLEAR_DISPLAY();</a:t>
            </a:r>
          </a:p>
          <a:p>
            <a:endParaRPr lang="de-DE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/* Set @CGRAM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address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start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*/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LCD_CMD(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CGRAM_address_start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/*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Loading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6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characters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@CGRAM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address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STCustom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tab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*/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LCD_LOAD_CGRAM(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STCustom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, 6);</a:t>
            </a:r>
          </a:p>
          <a:p>
            <a:endParaRPr lang="de-DE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/* Set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cursor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chosen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position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*/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LCD_LOCATE(1, 1);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/* Print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on LCD (must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be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ended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\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)*/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LCD_printstring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("* STM32-L476RG \1\2\3\4\5 *\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");</a:t>
            </a:r>
          </a:p>
          <a:p>
            <a:endParaRPr lang="de-DE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/* Print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on LCD (must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be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ended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\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)*/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LCD_LOCATE(2, 1);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LCD_printstring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("*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Nucleo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Board \1\2\3\4\5 *\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");</a:t>
            </a:r>
          </a:p>
          <a:p>
            <a:r>
              <a:rPr lang="de-DE" dirty="0">
                <a:latin typeface="Courier" charset="0"/>
                <a:ea typeface="Courier" charset="0"/>
                <a:cs typeface="Courier" charset="0"/>
              </a:rPr>
              <a:t>  /* USER CODE END 2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*/</a:t>
            </a:r>
          </a:p>
          <a:p>
            <a:endParaRPr lang="de-DE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/>
              <a:t> /* USER CODE BEGIN 3 */</a:t>
            </a:r>
          </a:p>
          <a:p>
            <a:r>
              <a:rPr lang="de-DE" dirty="0"/>
              <a:t>	  LCD_RSHIFT();</a:t>
            </a:r>
          </a:p>
          <a:p>
            <a:r>
              <a:rPr lang="en-US" dirty="0"/>
              <a:t>	  </a:t>
            </a:r>
            <a:r>
              <a:rPr lang="en-US" dirty="0" err="1"/>
              <a:t>HAL_Delay</a:t>
            </a:r>
            <a:r>
              <a:rPr lang="en-US" dirty="0"/>
              <a:t>(1000);</a:t>
            </a:r>
          </a:p>
          <a:p>
            <a:r>
              <a:rPr lang="de-DE" dirty="0"/>
              <a:t>  }</a:t>
            </a:r>
          </a:p>
          <a:p>
            <a:r>
              <a:rPr lang="de-DE" dirty="0"/>
              <a:t>  /* USER CODE END 3 */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35568" y="2944791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LCD_printing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allows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common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haracters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user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defined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ones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552450"/>
            <a:ext cx="9512300" cy="575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8800" y="5987018"/>
            <a:ext cx="355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of the </a:t>
            </a:r>
            <a:r>
              <a:rPr lang="en-US" smtClean="0"/>
              <a:t>AN4032 application note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5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" y="174803"/>
            <a:ext cx="10059164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/**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******************************************************************************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file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HD44780.c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author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MCD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Application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Team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version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V1.0.0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16_January-2012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brief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HD44780.c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originally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developed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STM8s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adapted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by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JC Toussaint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Phelma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Grenoble-INP 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STM32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  18_February-2018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******************************************************************************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@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attention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THE PRESENT FIRMWARE WHICH IS FOR GUIDANCE ONLY AIMS AT PROVIDING CUSTOMERS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WITH CODING INFORMATION REGARDING THEIR PRODUCTS IN ORDER FOR THEM TO SAVE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TIME. AS A RESULT, STMICROELECTRONICS SHALL NOT BE HELD LIABLE FOR ANY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DIRECT, INDIRECT OR CONSEQUENTIAL DAMAGES WITH RESPECT TO ANY CLAIMS ARISING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FROM THE CONTENT OF SUCH FIRMWARE AND/OR THE USE MADE BY CUSTOMERS OF THE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CODING INFORMATION CONTAINED HEREIN IN CONNECTION WITH THEIR PRODUCTS.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FOR MORE INFORMATION PLEASE READ CAREFULLY THE LICENSE AGREEMENT FILE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LOCATED IN THE ROOT DIRECTORY OF THIS FIRMWARE PACKAGE.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 &lt;h2&gt;&lt;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center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&gt;&amp;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copy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; COPYRIGHT 2011 STMicroelectronics&lt;/</a:t>
            </a:r>
            <a:r>
              <a:rPr lang="de-DE" sz="1600" dirty="0" err="1">
                <a:latin typeface="Courier" charset="0"/>
                <a:ea typeface="Courier" charset="0"/>
                <a:cs typeface="Courier" charset="0"/>
              </a:rPr>
              <a:t>center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&gt;&lt;/h2&gt;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******************************************************************************</a:t>
            </a:r>
          </a:p>
          <a:p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*/</a:t>
            </a:r>
            <a:endParaRPr lang="de-DE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5900" y="174803"/>
            <a:ext cx="6056273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HD4470 library for STM32</a:t>
            </a:r>
          </a:p>
        </p:txBody>
      </p:sp>
    </p:spTree>
    <p:extLst>
      <p:ext uri="{BB962C8B-B14F-4D97-AF65-F5344CB8AC3E}">
        <p14:creationId xmlns:p14="http://schemas.microsoft.com/office/powerpoint/2010/main" val="1648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EC24-5364-5949-9E98-2DBB82F5247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" y="174803"/>
            <a:ext cx="9635971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/*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Includes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smtClean="0">
                <a:latin typeface="Courier" charset="0"/>
                <a:ea typeface="Courier" charset="0"/>
                <a:cs typeface="Courier" charset="0"/>
              </a:rPr>
              <a:t>--------------------------*/</a:t>
            </a:r>
            <a:endParaRPr lang="de-DE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include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main.h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include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"stm32l4xx_hal.h"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include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&lt;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stdarg.h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include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&lt;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stdio.h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include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&lt;HD44780.h&gt;</a:t>
            </a:r>
          </a:p>
          <a:p>
            <a:endParaRPr lang="de-DE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uint16_t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GPIO_ReadOutputData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GPIO_TypeDef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GPIOx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){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GPIOx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-&gt;ODR;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GPIO_Write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GPIO_TypeDef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*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GPIOx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, uint16_t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PortVal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){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GPIOx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-&gt;ODR=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PortVal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400" dirty="0" err="1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de-DE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LCD_CMD(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unsigned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cmd_data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HAL_GPIO_WritePin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LCDControlPort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, LCD_RS, GPIO_PIN_RESET);</a:t>
            </a:r>
          </a:p>
          <a:p>
            <a:endParaRPr lang="de-DE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/*</a:t>
            </a:r>
          </a:p>
          <a:p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*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I/O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port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is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programmed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output</a:t>
            </a:r>
            <a:endParaRPr lang="de-DE" sz="1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* a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read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access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output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register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gets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last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written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de-DE" sz="1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*/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GPIO_Write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LCDPort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, 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GPIO_ReadOutputData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LCDPort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) &amp; 0xF0) | ((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cmd_data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&gt;&gt; 4) &amp; 0x0F));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 LCD_ENABLE();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GPIO_Write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LCDPort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, 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GPIO_ReadOutputData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LCDPort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) &amp; 0xF0) | (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cmd_data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&amp; 0x0F));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 LCD_ENABLE();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1400" dirty="0" err="1">
                <a:latin typeface="Courier" charset="0"/>
                <a:ea typeface="Courier" charset="0"/>
                <a:cs typeface="Courier" charset="0"/>
              </a:rPr>
              <a:t>HAL_Delay</a:t>
            </a:r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(2);</a:t>
            </a:r>
          </a:p>
          <a:p>
            <a:r>
              <a:rPr lang="de-DE" sz="1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06579" y="1358900"/>
            <a:ext cx="5285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GPIO_ReadOutputData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allows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us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read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he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GPIOx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port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GPIO_Write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assign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it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a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value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de-DE" dirty="0">
              <a:latin typeface="Courier" charset="0"/>
              <a:ea typeface="Courier" charset="0"/>
              <a:cs typeface="Courier" charset="0"/>
            </a:endParaRPr>
          </a:p>
          <a:p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After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that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translation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of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the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LCD_CMD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STM32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is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straightforward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02400" y="174803"/>
            <a:ext cx="5816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small part of the library adapted for </a:t>
            </a:r>
            <a:r>
              <a:rPr lang="en-US" sz="2400" dirty="0" smtClean="0"/>
              <a:t>STM32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814</Words>
  <Application>Microsoft Macintosh PowerPoint</Application>
  <PresentationFormat>Widescreen</PresentationFormat>
  <Paragraphs>171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Courier</vt:lpstr>
      <vt:lpstr>Geneva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Example of Application :  code to be inserted in main.c</vt:lpstr>
      <vt:lpstr>PowerPoint Presentation</vt:lpstr>
      <vt:lpstr>PowerPoint Presentation</vt:lpstr>
      <vt:lpstr>PowerPoint Presentation</vt:lpstr>
      <vt:lpstr>PowerPoint Presentation</vt:lpstr>
      <vt:lpstr>Eclipse Configuration</vt:lpstr>
      <vt:lpstr>PowerPoint Presentation</vt:lpstr>
      <vt:lpstr>PowerPoint Presentation</vt:lpstr>
      <vt:lpstr>Wiring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74</cp:revision>
  <cp:lastPrinted>2018-02-19T20:20:54Z</cp:lastPrinted>
  <dcterms:created xsi:type="dcterms:W3CDTF">2017-12-12T08:29:46Z</dcterms:created>
  <dcterms:modified xsi:type="dcterms:W3CDTF">2018-10-21T12:11:57Z</dcterms:modified>
</cp:coreProperties>
</file>